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0" r:id="rId3"/>
    <p:sldId id="286" r:id="rId4"/>
    <p:sldId id="283" r:id="rId5"/>
    <p:sldId id="287" r:id="rId6"/>
    <p:sldId id="288" r:id="rId7"/>
    <p:sldId id="289" r:id="rId8"/>
    <p:sldId id="285"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8" d="100"/>
          <a:sy n="68" d="100"/>
        </p:scale>
        <p:origin x="-570"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797634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1600163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3571748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787048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3482460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674318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1461265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2464014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3535979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1268644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FD38082-8257-440D-A287-397D02E05850}" type="datetimeFigureOut">
              <a:rPr lang="ru-RU" smtClean="0"/>
              <a:pPr/>
              <a:t>21.10.2020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3384836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D38082-8257-440D-A287-397D02E05850}" type="datetimeFigureOut">
              <a:rPr lang="ru-RU" smtClean="0"/>
              <a:pPr/>
              <a:t>21.10.2020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CD0724-0ACD-4AD2-9DE4-56266F6B8471}" type="slidenum">
              <a:rPr lang="ru-RU" smtClean="0"/>
              <a:pPr/>
              <a:t>‹#›</a:t>
            </a:fld>
            <a:endParaRPr lang="ru-RU"/>
          </a:p>
        </p:txBody>
      </p:sp>
    </p:spTree>
    <p:extLst>
      <p:ext uri="{BB962C8B-B14F-4D97-AF65-F5344CB8AC3E}">
        <p14:creationId xmlns:p14="http://schemas.microsoft.com/office/powerpoint/2010/main" xmlns="" val="3228367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sochinyashka.ru/russkaya_literatura/obraz_olgi_ilinskoy_v_romane_goncharova_oblomov.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1294229" y="1122363"/>
            <a:ext cx="9453488" cy="3590314"/>
          </a:xfrm>
        </p:spPr>
        <p:txBody>
          <a:bodyPr>
            <a:noAutofit/>
          </a:bodyPr>
          <a:lstStyle/>
          <a:p>
            <a:pPr algn="r"/>
            <a:r>
              <a:rPr lang="ru-RU" sz="5400" b="1" i="1" dirty="0" smtClean="0">
                <a:solidFill>
                  <a:srgbClr val="0070C0"/>
                </a:solidFill>
                <a:cs typeface="Arabic Typesetting" pitchFamily="66" charset="-78"/>
              </a:rPr>
              <a:t>       Итоговое сочинение – 2020.</a:t>
            </a:r>
            <a:br>
              <a:rPr lang="ru-RU" sz="5400" b="1" i="1" dirty="0" smtClean="0">
                <a:solidFill>
                  <a:srgbClr val="0070C0"/>
                </a:solidFill>
                <a:cs typeface="Arabic Typesetting" pitchFamily="66" charset="-78"/>
              </a:rPr>
            </a:br>
            <a:r>
              <a:rPr lang="ru-RU" sz="5400" b="1" i="1" dirty="0" smtClean="0">
                <a:solidFill>
                  <a:srgbClr val="0070C0"/>
                </a:solidFill>
                <a:cs typeface="Arabic Typesetting" pitchFamily="66" charset="-78"/>
              </a:rPr>
              <a:t>Направление «Время перемен»</a:t>
            </a:r>
            <a:r>
              <a:rPr lang="ru-RU" sz="5400" b="1" i="1" dirty="0" smtClean="0"/>
              <a:t> </a:t>
            </a:r>
            <a:br>
              <a:rPr lang="ru-RU" sz="5400" b="1" i="1" dirty="0" smtClean="0"/>
            </a:br>
            <a:r>
              <a:rPr lang="ru-RU" sz="5400" b="1" i="1" dirty="0" smtClean="0"/>
              <a:t/>
            </a:r>
            <a:br>
              <a:rPr lang="ru-RU" sz="5400" b="1" i="1" dirty="0" smtClean="0"/>
            </a:br>
            <a:r>
              <a:rPr lang="ru-RU" sz="2000" dirty="0" smtClean="0"/>
              <a:t>Учитель русского языка и литературы</a:t>
            </a:r>
            <a:br>
              <a:rPr lang="ru-RU" sz="2000" dirty="0" smtClean="0"/>
            </a:br>
            <a:r>
              <a:rPr lang="ru-RU" sz="2000" dirty="0" smtClean="0"/>
              <a:t>МКОУ СОШ № 14 имени В.И. </a:t>
            </a:r>
            <a:r>
              <a:rPr lang="ru-RU" sz="2000" dirty="0" err="1" smtClean="0"/>
              <a:t>Муравленко</a:t>
            </a:r>
            <a:r>
              <a:rPr lang="ru-RU" sz="2000" dirty="0" smtClean="0"/>
              <a:t/>
            </a:r>
            <a:br>
              <a:rPr lang="ru-RU" sz="2000" dirty="0" smtClean="0"/>
            </a:br>
            <a:r>
              <a:rPr lang="ru-RU" sz="2000" dirty="0" smtClean="0"/>
              <a:t>                                                 </a:t>
            </a:r>
            <a:r>
              <a:rPr lang="ru-RU" sz="2000" dirty="0" err="1" smtClean="0"/>
              <a:t>Полевик</a:t>
            </a:r>
            <a:r>
              <a:rPr lang="ru-RU" sz="2000" dirty="0" smtClean="0"/>
              <a:t> Светлана Валерьевна</a:t>
            </a:r>
            <a:r>
              <a:rPr lang="ru-RU" sz="1800" b="1" i="1" dirty="0" smtClean="0">
                <a:solidFill>
                  <a:srgbClr val="0070C0"/>
                </a:solidFill>
                <a:cs typeface="Arabic Typesetting" pitchFamily="66" charset="-78"/>
              </a:rPr>
              <a:t/>
            </a:r>
            <a:br>
              <a:rPr lang="ru-RU" sz="1800" b="1" i="1" dirty="0" smtClean="0">
                <a:solidFill>
                  <a:srgbClr val="0070C0"/>
                </a:solidFill>
                <a:cs typeface="Arabic Typesetting" pitchFamily="66" charset="-78"/>
              </a:rPr>
            </a:br>
            <a:r>
              <a:rPr lang="ru-RU" sz="1800" b="1" i="1" dirty="0" smtClean="0">
                <a:solidFill>
                  <a:srgbClr val="0070C0"/>
                </a:solidFill>
                <a:cs typeface="Arabic Typesetting" pitchFamily="66" charset="-78"/>
              </a:rPr>
              <a:t/>
            </a:r>
            <a:br>
              <a:rPr lang="ru-RU" sz="1800" b="1" i="1" dirty="0" smtClean="0">
                <a:solidFill>
                  <a:srgbClr val="0070C0"/>
                </a:solidFill>
                <a:cs typeface="Arabic Typesetting" pitchFamily="66" charset="-78"/>
              </a:rPr>
            </a:br>
            <a:endParaRPr lang="ru-RU" sz="1800" b="1" i="1" dirty="0">
              <a:solidFill>
                <a:srgbClr val="0070C0"/>
              </a:solidFill>
              <a:cs typeface="Arabic Typesetting" pitchFamily="66" charset="-78"/>
            </a:endParaRPr>
          </a:p>
        </p:txBody>
      </p:sp>
      <p:pic>
        <p:nvPicPr>
          <p:cNvPr id="3" name="Рисунок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62350" y="4538663"/>
            <a:ext cx="4286250" cy="764858"/>
          </a:xfrm>
          <a:prstGeom prst="rect">
            <a:avLst/>
          </a:prstGeom>
        </p:spPr>
      </p:pic>
    </p:spTree>
    <p:extLst>
      <p:ext uri="{BB962C8B-B14F-4D97-AF65-F5344CB8AC3E}">
        <p14:creationId xmlns:p14="http://schemas.microsoft.com/office/powerpoint/2010/main" xmlns="" val="3758558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425450"/>
          </a:xfrm>
        </p:spPr>
        <p:txBody>
          <a:bodyPr>
            <a:noAutofit/>
          </a:bodyPr>
          <a:lstStyle/>
          <a:p>
            <a:pPr algn="ctr"/>
            <a:r>
              <a:rPr lang="ru-RU" sz="3600" b="1" dirty="0" smtClean="0">
                <a:solidFill>
                  <a:srgbClr val="0070C0"/>
                </a:solidFill>
              </a:rPr>
              <a:t>Аспекты направления </a:t>
            </a:r>
            <a:r>
              <a:rPr lang="ru-RU" sz="3600" b="1" dirty="0" smtClean="0">
                <a:solidFill>
                  <a:srgbClr val="C00000"/>
                </a:solidFill>
              </a:rPr>
              <a:t>«Время перемен»</a:t>
            </a:r>
            <a:endParaRPr lang="ru-RU" sz="3600" dirty="0">
              <a:solidFill>
                <a:srgbClr val="C00000"/>
              </a:solidFill>
            </a:endParaRPr>
          </a:p>
        </p:txBody>
      </p:sp>
      <p:sp>
        <p:nvSpPr>
          <p:cNvPr id="3" name="Объект 2"/>
          <p:cNvSpPr>
            <a:spLocks noGrp="1"/>
          </p:cNvSpPr>
          <p:nvPr>
            <p:ph idx="1"/>
          </p:nvPr>
        </p:nvSpPr>
        <p:spPr>
          <a:xfrm>
            <a:off x="337625" y="933450"/>
            <a:ext cx="11521439" cy="5695950"/>
          </a:xfrm>
          <a:noFill/>
        </p:spPr>
        <p:txBody>
          <a:bodyPr>
            <a:normAutofit/>
          </a:bodyPr>
          <a:lstStyle/>
          <a:p>
            <a:pPr algn="just">
              <a:buNone/>
            </a:pPr>
            <a:r>
              <a:rPr lang="ru-RU" dirty="0" smtClean="0"/>
              <a:t>            В рамках данного направления можно будет поразмышлять о меняющемся мире, о причинах и следствиях изменений, происходящих внутри человека и в окружающей его действительности, о том, перед каким выбором он оказывается в период формирования собственного мировоззрения, в эпоху социальных и культурных изменений (ФИПИ).</a:t>
            </a:r>
          </a:p>
          <a:p>
            <a:pPr algn="just">
              <a:buNone/>
            </a:pPr>
            <a:r>
              <a:rPr lang="ru-RU" dirty="0" smtClean="0"/>
              <a:t>   Темы в разрезе данного направления могут быть раскрыты на </a:t>
            </a:r>
            <a:r>
              <a:rPr lang="ru-RU" dirty="0" smtClean="0"/>
              <a:t>примерах внутренних и внешних перемен  в жизни человека, происходящих в различные периоды его жизни (взросление, становление, старение); на</a:t>
            </a:r>
            <a:r>
              <a:rPr lang="ru-RU" u="sng" dirty="0" smtClean="0"/>
              <a:t> </a:t>
            </a:r>
            <a:r>
              <a:rPr lang="ru-RU" dirty="0" smtClean="0"/>
              <a:t>показе поведения человека в эпоху перемен в обществе, в окружающей его </a:t>
            </a:r>
            <a:r>
              <a:rPr lang="ru-RU" dirty="0" smtClean="0"/>
              <a:t>среде. </a:t>
            </a:r>
            <a:r>
              <a:rPr lang="ru-RU" dirty="0" smtClean="0"/>
              <a:t>Некоторые темы </a:t>
            </a:r>
            <a:r>
              <a:rPr lang="ru-RU" dirty="0" smtClean="0"/>
              <a:t>требуют акцентировать внимание на проблеме выбора, </a:t>
            </a:r>
            <a:r>
              <a:rPr lang="ru-RU" dirty="0" smtClean="0"/>
              <a:t>который может изменить человека в лучшую или </a:t>
            </a:r>
            <a:r>
              <a:rPr lang="ru-RU" dirty="0" smtClean="0"/>
              <a:t>в </a:t>
            </a:r>
            <a:r>
              <a:rPr lang="ru-RU" dirty="0" smtClean="0"/>
              <a:t>худшую </a:t>
            </a:r>
            <a:r>
              <a:rPr lang="ru-RU" smtClean="0"/>
              <a:t>сторону </a:t>
            </a:r>
            <a:r>
              <a:rPr lang="ru-RU" smtClean="0"/>
              <a:t>или </a:t>
            </a:r>
            <a:r>
              <a:rPr lang="ru-RU" smtClean="0"/>
              <a:t>обратиться </a:t>
            </a:r>
            <a:r>
              <a:rPr lang="ru-RU" dirty="0" smtClean="0"/>
              <a:t>к </a:t>
            </a:r>
            <a:r>
              <a:rPr lang="ru-RU" dirty="0" smtClean="0"/>
              <a:t>вопросам </a:t>
            </a:r>
            <a:r>
              <a:rPr lang="ru-RU" dirty="0" smtClean="0"/>
              <a:t>влияния культурных, исторических и политических перемен на искусство и науку.</a:t>
            </a:r>
            <a:endParaRPr lang="ru-RU" dirty="0"/>
          </a:p>
          <a:p>
            <a:endParaRPr lang="ru-RU" dirty="0"/>
          </a:p>
        </p:txBody>
      </p:sp>
    </p:spTree>
    <p:extLst>
      <p:ext uri="{BB962C8B-B14F-4D97-AF65-F5344CB8AC3E}">
        <p14:creationId xmlns:p14="http://schemas.microsoft.com/office/powerpoint/2010/main" xmlns="" val="1729197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1418" y="0"/>
            <a:ext cx="10515600" cy="858130"/>
          </a:xfrm>
        </p:spPr>
        <p:txBody>
          <a:bodyPr>
            <a:normAutofit/>
          </a:bodyPr>
          <a:lstStyle/>
          <a:p>
            <a:r>
              <a:rPr lang="ru-RU" sz="3200" b="1" i="1" dirty="0" smtClean="0">
                <a:solidFill>
                  <a:srgbClr val="0070C0"/>
                </a:solidFill>
              </a:rPr>
              <a:t>Примерные темы по направлению </a:t>
            </a:r>
            <a:r>
              <a:rPr lang="ru-RU" sz="4000" b="1" i="1" dirty="0" smtClean="0">
                <a:solidFill>
                  <a:srgbClr val="C00000"/>
                </a:solidFill>
              </a:rPr>
              <a:t>«Время перемен»</a:t>
            </a:r>
            <a:endParaRPr lang="ru-RU" sz="4000" b="1" i="1" dirty="0">
              <a:solidFill>
                <a:srgbClr val="C00000"/>
              </a:solidFill>
            </a:endParaRPr>
          </a:p>
        </p:txBody>
      </p:sp>
      <p:sp>
        <p:nvSpPr>
          <p:cNvPr id="3" name="Содержимое 2"/>
          <p:cNvSpPr>
            <a:spLocks noGrp="1"/>
          </p:cNvSpPr>
          <p:nvPr>
            <p:ph idx="1"/>
          </p:nvPr>
        </p:nvSpPr>
        <p:spPr>
          <a:xfrm>
            <a:off x="225083" y="956603"/>
            <a:ext cx="11760591" cy="5220360"/>
          </a:xfrm>
        </p:spPr>
        <p:txBody>
          <a:bodyPr>
            <a:noAutofit/>
          </a:bodyPr>
          <a:lstStyle/>
          <a:p>
            <a:pPr lvl="0"/>
            <a:r>
              <a:rPr lang="ru-RU" sz="2400" b="1" i="1" dirty="0" smtClean="0"/>
              <a:t>Почему люди боятся перемен?</a:t>
            </a:r>
          </a:p>
          <a:p>
            <a:pPr lvl="0"/>
            <a:r>
              <a:rPr lang="ru-RU" sz="2400" b="1" i="1" dirty="0" smtClean="0"/>
              <a:t>Какие исторические события меняют судьбы людей?</a:t>
            </a:r>
          </a:p>
          <a:p>
            <a:pPr lvl="0"/>
            <a:r>
              <a:rPr lang="ru-RU" sz="2400" b="1" i="1" dirty="0" smtClean="0"/>
              <a:t>Выбор, который меняет человека.</a:t>
            </a:r>
          </a:p>
          <a:p>
            <a:pPr lvl="0"/>
            <a:r>
              <a:rPr lang="ru-RU" sz="2400" b="1" i="1" dirty="0" smtClean="0"/>
              <a:t>Как современные технологии влияют на жизнь общества?</a:t>
            </a:r>
          </a:p>
          <a:p>
            <a:pPr lvl="0"/>
            <a:r>
              <a:rPr lang="ru-RU" sz="2400" b="1" i="1" dirty="0" smtClean="0"/>
              <a:t>Может ли человек жить без перемен?</a:t>
            </a:r>
          </a:p>
          <a:p>
            <a:pPr lvl="0"/>
            <a:r>
              <a:rPr lang="ru-RU" sz="2400" b="1" i="1" dirty="0" smtClean="0"/>
              <a:t>Согласны ли вы с высказыванием А.П. Чехова: «Наука – самое важное, самое прекрасное и нужное в жизни человека»?</a:t>
            </a:r>
          </a:p>
          <a:p>
            <a:pPr lvl="0"/>
            <a:r>
              <a:rPr lang="ru-RU" sz="2400" b="1" i="1" dirty="0" smtClean="0"/>
              <a:t>К чему могут привести научные открытия, лишённые гуманности?</a:t>
            </a:r>
          </a:p>
          <a:p>
            <a:pPr lvl="0"/>
            <a:r>
              <a:rPr lang="ru-RU" sz="2400" b="1" i="1" dirty="0" smtClean="0"/>
              <a:t>Сложно ли жить в эпоху перемен?</a:t>
            </a:r>
          </a:p>
          <a:p>
            <a:pPr lvl="0"/>
            <a:r>
              <a:rPr lang="ru-RU" sz="2400" b="1" i="1" dirty="0" smtClean="0"/>
              <a:t>Как изменился человек благодаря техническому прогрессу?</a:t>
            </a:r>
          </a:p>
          <a:p>
            <a:pPr lvl="0"/>
            <a:r>
              <a:rPr lang="ru-RU" sz="2400" b="1" i="1" dirty="0" smtClean="0"/>
              <a:t>Влияют ли культурные изменения в обществе на мировоззрение человека?</a:t>
            </a:r>
          </a:p>
          <a:p>
            <a:pPr lvl="0"/>
            <a:r>
              <a:rPr lang="ru-RU" sz="2400" b="1" i="1" dirty="0" smtClean="0"/>
              <a:t>К каким последствиям могут привести перемены?</a:t>
            </a:r>
          </a:p>
          <a:p>
            <a:pPr lvl="0"/>
            <a:r>
              <a:rPr lang="ru-RU" sz="2400" b="1" i="1" dirty="0" smtClean="0"/>
              <a:t>Каковы причины внутренних перемен в жизни человека?</a:t>
            </a:r>
          </a:p>
          <a:p>
            <a:pPr lvl="0">
              <a:buNone/>
            </a:pPr>
            <a:endParaRPr lang="ru-RU" sz="20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9" y="365125"/>
            <a:ext cx="10739511" cy="473075"/>
          </a:xfrm>
        </p:spPr>
        <p:txBody>
          <a:bodyPr>
            <a:normAutofit fontScale="90000"/>
          </a:bodyPr>
          <a:lstStyle/>
          <a:p>
            <a:pPr algn="ctr"/>
            <a:r>
              <a:rPr lang="ru-RU" sz="3600" b="1" i="1" dirty="0" smtClean="0">
                <a:solidFill>
                  <a:srgbClr val="0070C0"/>
                </a:solidFill>
              </a:rPr>
              <a:t>Список произведений  по направлению </a:t>
            </a:r>
            <a:r>
              <a:rPr lang="ru-RU" b="1" i="1" dirty="0" smtClean="0">
                <a:solidFill>
                  <a:srgbClr val="C00000"/>
                </a:solidFill>
              </a:rPr>
              <a:t>«Время </a:t>
            </a:r>
            <a:r>
              <a:rPr lang="ru-RU" b="1" i="1" dirty="0">
                <a:solidFill>
                  <a:srgbClr val="C00000"/>
                </a:solidFill>
              </a:rPr>
              <a:t>перемен»</a:t>
            </a:r>
            <a:endParaRPr lang="ru-RU" b="1" i="1" dirty="0"/>
          </a:p>
        </p:txBody>
      </p:sp>
      <p:sp>
        <p:nvSpPr>
          <p:cNvPr id="3" name="Объект 2"/>
          <p:cNvSpPr>
            <a:spLocks noGrp="1"/>
          </p:cNvSpPr>
          <p:nvPr>
            <p:ph idx="1"/>
          </p:nvPr>
        </p:nvSpPr>
        <p:spPr>
          <a:xfrm>
            <a:off x="285750" y="962025"/>
            <a:ext cx="11468100" cy="5524500"/>
          </a:xfrm>
        </p:spPr>
        <p:txBody>
          <a:bodyPr>
            <a:normAutofit fontScale="92500" lnSpcReduction="20000"/>
          </a:bodyPr>
          <a:lstStyle/>
          <a:p>
            <a:pPr marL="0" indent="0">
              <a:buNone/>
            </a:pPr>
            <a:r>
              <a:rPr lang="ru-RU" b="1" i="1" dirty="0"/>
              <a:t>А.С. Грибоедов «Горе от ума»</a:t>
            </a:r>
          </a:p>
          <a:p>
            <a:pPr marL="0" indent="0">
              <a:buNone/>
            </a:pPr>
            <a:r>
              <a:rPr lang="ru-RU" b="1" i="1" dirty="0" smtClean="0"/>
              <a:t>А.С. Пушкин «Капитанская дочка», «Евгений Онегин»</a:t>
            </a:r>
          </a:p>
          <a:p>
            <a:pPr marL="0" indent="0">
              <a:buNone/>
            </a:pPr>
            <a:r>
              <a:rPr lang="ru-RU" b="1" i="1" dirty="0" smtClean="0"/>
              <a:t>И.С. Тургенев «Отцы и дети»</a:t>
            </a:r>
          </a:p>
          <a:p>
            <a:pPr marL="0" indent="0">
              <a:buNone/>
            </a:pPr>
            <a:r>
              <a:rPr lang="ru-RU" b="1" i="1" dirty="0" smtClean="0"/>
              <a:t>Л.Н. Толстой «После бала», «Война и мир»</a:t>
            </a:r>
          </a:p>
          <a:p>
            <a:pPr marL="0" indent="0">
              <a:buNone/>
            </a:pPr>
            <a:r>
              <a:rPr lang="ru-RU" b="1" i="1" dirty="0"/>
              <a:t>М. Булгаков «Собачье сердце</a:t>
            </a:r>
            <a:r>
              <a:rPr lang="ru-RU" b="1" i="1" dirty="0" smtClean="0"/>
              <a:t>»</a:t>
            </a:r>
          </a:p>
          <a:p>
            <a:pPr marL="0" indent="0">
              <a:buNone/>
            </a:pPr>
            <a:r>
              <a:rPr lang="ru-RU" b="1" i="1" dirty="0"/>
              <a:t>М. Шолохов «Судьба человека</a:t>
            </a:r>
            <a:r>
              <a:rPr lang="ru-RU" b="1" i="1" dirty="0" smtClean="0"/>
              <a:t>», «Тихий Дон»</a:t>
            </a:r>
            <a:endParaRPr lang="ru-RU" b="1" i="1" dirty="0"/>
          </a:p>
          <a:p>
            <a:pPr marL="0" indent="0">
              <a:buNone/>
            </a:pPr>
            <a:r>
              <a:rPr lang="ru-RU" b="1" i="1" dirty="0" smtClean="0"/>
              <a:t>И.А.Гончаров «Обломов»</a:t>
            </a:r>
          </a:p>
          <a:p>
            <a:pPr marL="0" indent="0">
              <a:buNone/>
            </a:pPr>
            <a:r>
              <a:rPr lang="ru-RU" b="1" i="1" dirty="0" smtClean="0"/>
              <a:t>Н.В.Гоголь «Тарас </a:t>
            </a:r>
            <a:r>
              <a:rPr lang="ru-RU" b="1" i="1" dirty="0" err="1" smtClean="0"/>
              <a:t>Бульба</a:t>
            </a:r>
            <a:r>
              <a:rPr lang="ru-RU" b="1" i="1" dirty="0" smtClean="0"/>
              <a:t>», «Шинель»</a:t>
            </a:r>
          </a:p>
          <a:p>
            <a:pPr marL="0" indent="0">
              <a:buNone/>
            </a:pPr>
            <a:r>
              <a:rPr lang="ru-RU" b="1" i="1" dirty="0" smtClean="0"/>
              <a:t>А.П.Чехов «</a:t>
            </a:r>
            <a:r>
              <a:rPr lang="ru-RU" b="1" i="1" dirty="0" err="1" smtClean="0"/>
              <a:t>Ионыч</a:t>
            </a:r>
            <a:r>
              <a:rPr lang="ru-RU" b="1" i="1" dirty="0" smtClean="0"/>
              <a:t>», «Человек в футляре», «Вишнёвый сад»</a:t>
            </a:r>
          </a:p>
          <a:p>
            <a:pPr marL="0" indent="0">
              <a:buNone/>
            </a:pPr>
            <a:r>
              <a:rPr lang="ru-RU" b="1" i="1" dirty="0" smtClean="0"/>
              <a:t>Ю. Трифонов «Обмен»</a:t>
            </a:r>
          </a:p>
          <a:p>
            <a:pPr marL="0" indent="0">
              <a:buNone/>
            </a:pPr>
            <a:r>
              <a:rPr lang="ru-RU" b="1" i="1" dirty="0" smtClean="0"/>
              <a:t>В.Богомолов «Иван»</a:t>
            </a:r>
          </a:p>
          <a:p>
            <a:pPr marL="0" indent="0">
              <a:buNone/>
            </a:pPr>
            <a:r>
              <a:rPr lang="ru-RU" b="1" i="1" dirty="0" smtClean="0"/>
              <a:t>В.Быков «Сотников»</a:t>
            </a:r>
          </a:p>
          <a:p>
            <a:pPr marL="0" indent="0">
              <a:buNone/>
            </a:pPr>
            <a:r>
              <a:rPr lang="ru-RU" b="1" i="1" dirty="0" smtClean="0"/>
              <a:t>М.Горький </a:t>
            </a:r>
            <a:r>
              <a:rPr lang="ru-RU" b="1" i="1" smtClean="0"/>
              <a:t>«Детство»</a:t>
            </a:r>
            <a:endParaRPr lang="ru-RU" b="1" i="1" dirty="0" smtClean="0"/>
          </a:p>
          <a:p>
            <a:pPr marL="0" indent="0">
              <a:buNone/>
            </a:pPr>
            <a:endParaRPr lang="ru-RU" dirty="0"/>
          </a:p>
          <a:p>
            <a:pPr marL="0" indent="0">
              <a:buNone/>
            </a:pPr>
            <a:endParaRPr lang="ru-RU" dirty="0"/>
          </a:p>
          <a:p>
            <a:pPr marL="0" indent="0">
              <a:buNone/>
            </a:pPr>
            <a:endParaRPr lang="ru-RU" dirty="0" smtClean="0"/>
          </a:p>
          <a:p>
            <a:pPr marL="0" indent="0">
              <a:buNone/>
            </a:pPr>
            <a:endParaRPr lang="ru-RU" dirty="0"/>
          </a:p>
        </p:txBody>
      </p:sp>
    </p:spTree>
    <p:extLst>
      <p:ext uri="{BB962C8B-B14F-4D97-AF65-F5344CB8AC3E}">
        <p14:creationId xmlns:p14="http://schemas.microsoft.com/office/powerpoint/2010/main" xmlns="" val="2959483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11015"/>
            <a:ext cx="10515600" cy="689317"/>
          </a:xfrm>
        </p:spPr>
        <p:txBody>
          <a:bodyPr>
            <a:normAutofit fontScale="90000"/>
          </a:bodyPr>
          <a:lstStyle/>
          <a:p>
            <a:r>
              <a:rPr lang="ru-RU" sz="3600" b="1" i="1" dirty="0" smtClean="0">
                <a:solidFill>
                  <a:srgbClr val="0070C0"/>
                </a:solidFill>
              </a:rPr>
              <a:t/>
            </a:r>
            <a:br>
              <a:rPr lang="ru-RU" sz="3600" b="1" i="1" dirty="0" smtClean="0">
                <a:solidFill>
                  <a:srgbClr val="0070C0"/>
                </a:solidFill>
              </a:rPr>
            </a:br>
            <a:r>
              <a:rPr lang="ru-RU" sz="3600" b="1" i="1" dirty="0" smtClean="0">
                <a:solidFill>
                  <a:srgbClr val="0070C0"/>
                </a:solidFill>
              </a:rPr>
              <a:t>Цитаты и афоризмы по направлению </a:t>
            </a:r>
            <a:r>
              <a:rPr lang="ru-RU" sz="4000" b="1" i="1" dirty="0" smtClean="0">
                <a:solidFill>
                  <a:srgbClr val="C00000"/>
                </a:solidFill>
              </a:rPr>
              <a:t>«Время перемен»</a:t>
            </a:r>
            <a:r>
              <a:rPr lang="ru-RU" sz="4000" b="1" dirty="0" smtClean="0">
                <a:solidFill>
                  <a:srgbClr val="C00000"/>
                </a:solidFill>
              </a:rPr>
              <a:t/>
            </a:r>
            <a:br>
              <a:rPr lang="ru-RU" sz="4000" b="1" dirty="0" smtClean="0">
                <a:solidFill>
                  <a:srgbClr val="C00000"/>
                </a:solidFill>
              </a:rPr>
            </a:br>
            <a:endParaRPr lang="ru-RU" sz="4000" dirty="0">
              <a:solidFill>
                <a:srgbClr val="C00000"/>
              </a:solidFill>
            </a:endParaRPr>
          </a:p>
        </p:txBody>
      </p:sp>
      <p:sp>
        <p:nvSpPr>
          <p:cNvPr id="3" name="Содержимое 2"/>
          <p:cNvSpPr>
            <a:spLocks noGrp="1"/>
          </p:cNvSpPr>
          <p:nvPr>
            <p:ph idx="1"/>
          </p:nvPr>
        </p:nvSpPr>
        <p:spPr>
          <a:xfrm>
            <a:off x="379827" y="984738"/>
            <a:ext cx="11563643" cy="5697416"/>
          </a:xfrm>
        </p:spPr>
        <p:txBody>
          <a:bodyPr>
            <a:noAutofit/>
          </a:bodyPr>
          <a:lstStyle/>
          <a:p>
            <a:pPr lvl="0"/>
            <a:r>
              <a:rPr lang="ru-RU" sz="2400" b="1" i="1" dirty="0" smtClean="0"/>
              <a:t>Жить по-новому очень трудно. Жить прошедшим еще трудней. М.А. Булгаков</a:t>
            </a:r>
          </a:p>
          <a:p>
            <a:pPr lvl="0"/>
            <a:r>
              <a:rPr lang="ru-RU" sz="2400" b="1" i="1" dirty="0" smtClean="0"/>
              <a:t>Я не верю в политические движения, я верю в личное движение, в движение души, когда человек, взглянувши на себя, устыдится настолько, что попытается заняться какими-нибудь переменами: в себе самом, а не снаружи. И. Бродский</a:t>
            </a:r>
          </a:p>
          <a:p>
            <a:pPr lvl="0"/>
            <a:r>
              <a:rPr lang="ru-RU" sz="2400" b="1" i="1" dirty="0" smtClean="0"/>
              <a:t>Все хотят, чтобы что-нибудь произошло, и все боятся, как бы чего-нибудь не случилось. Б. Окуджава</a:t>
            </a:r>
          </a:p>
          <a:p>
            <a:pPr lvl="0"/>
            <a:r>
              <a:rPr lang="ru-RU" sz="2400" b="1" i="1" dirty="0" smtClean="0"/>
              <a:t>Жизнь надо мешать чаще, чтобы она не закисала. М. Горький</a:t>
            </a:r>
          </a:p>
          <a:p>
            <a:pPr lvl="0"/>
            <a:r>
              <a:rPr lang="ru-RU" sz="2400" b="1" i="1" dirty="0" smtClean="0"/>
              <a:t>Чтобы серьёзно изменить свою жизнь, необходимо испытать либо вдохновение, либо отчаяние. </a:t>
            </a:r>
            <a:r>
              <a:rPr lang="ru-RU" sz="2400" b="1" i="1" dirty="0" err="1" smtClean="0"/>
              <a:t>Энтони</a:t>
            </a:r>
            <a:r>
              <a:rPr lang="ru-RU" sz="2400" b="1" i="1" dirty="0" smtClean="0"/>
              <a:t> </a:t>
            </a:r>
            <a:r>
              <a:rPr lang="ru-RU" sz="2400" b="1" i="1" dirty="0" err="1" smtClean="0"/>
              <a:t>Роббинс</a:t>
            </a:r>
            <a:endParaRPr lang="ru-RU" sz="2400" b="1" i="1" dirty="0" smtClean="0"/>
          </a:p>
          <a:p>
            <a:pPr lvl="0"/>
            <a:r>
              <a:rPr lang="ru-RU" sz="2400" b="1" i="1" dirty="0" smtClean="0"/>
              <a:t>Мир нужно изменять, иначе он неконтролируемым образом начнет изменять нас самих. Станислав </a:t>
            </a:r>
            <a:r>
              <a:rPr lang="ru-RU" sz="2400" b="1" i="1" dirty="0" err="1" smtClean="0"/>
              <a:t>Лем</a:t>
            </a:r>
            <a:endParaRPr lang="ru-RU" sz="2400" b="1" i="1" dirty="0" smtClean="0"/>
          </a:p>
          <a:p>
            <a:pPr lvl="0"/>
            <a:r>
              <a:rPr lang="ru-RU" sz="2400" b="1" i="1" dirty="0" smtClean="0"/>
              <a:t>Каждый хочет изменить человечество, но никто не задумывается о том, как изменить себя. Лев Толстой</a:t>
            </a:r>
          </a:p>
          <a:p>
            <a:r>
              <a:rPr lang="ru-RU" sz="2400" b="1" i="1" dirty="0" smtClean="0"/>
              <a:t> </a:t>
            </a:r>
          </a:p>
          <a:p>
            <a:endParaRPr lang="ru-R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9554" y="322923"/>
            <a:ext cx="10515600" cy="507072"/>
          </a:xfrm>
        </p:spPr>
        <p:txBody>
          <a:bodyPr>
            <a:normAutofit fontScale="90000"/>
          </a:bodyPr>
          <a:lstStyle/>
          <a:p>
            <a:r>
              <a:rPr lang="ru-RU" sz="3100" b="1" dirty="0" smtClean="0">
                <a:solidFill>
                  <a:srgbClr val="0070C0"/>
                </a:solidFill>
              </a:rPr>
              <a:t/>
            </a:r>
            <a:br>
              <a:rPr lang="ru-RU" sz="3100" b="1" dirty="0" smtClean="0">
                <a:solidFill>
                  <a:srgbClr val="0070C0"/>
                </a:solidFill>
              </a:rPr>
            </a:br>
            <a:r>
              <a:rPr lang="ru-RU" sz="3100" b="1" dirty="0" smtClean="0">
                <a:solidFill>
                  <a:srgbClr val="0070C0"/>
                </a:solidFill>
              </a:rPr>
              <a:t>ПРИМЕР СОЧИНЕНИЯ на тему «Почему люди боятся перемен?»</a:t>
            </a:r>
            <a:r>
              <a:rPr lang="ru-RU" dirty="0" smtClean="0"/>
              <a:t/>
            </a:r>
            <a:br>
              <a:rPr lang="ru-RU" dirty="0" smtClean="0"/>
            </a:br>
            <a:endParaRPr lang="ru-RU" dirty="0"/>
          </a:p>
        </p:txBody>
      </p:sp>
      <p:sp>
        <p:nvSpPr>
          <p:cNvPr id="3" name="Содержимое 2"/>
          <p:cNvSpPr>
            <a:spLocks noGrp="1"/>
          </p:cNvSpPr>
          <p:nvPr>
            <p:ph idx="1"/>
          </p:nvPr>
        </p:nvSpPr>
        <p:spPr>
          <a:xfrm>
            <a:off x="586153" y="815928"/>
            <a:ext cx="11385453" cy="5473578"/>
          </a:xfrm>
        </p:spPr>
        <p:txBody>
          <a:bodyPr>
            <a:normAutofit fontScale="85000" lnSpcReduction="20000"/>
          </a:bodyPr>
          <a:lstStyle/>
          <a:p>
            <a:pPr algn="just">
              <a:buNone/>
            </a:pPr>
            <a:r>
              <a:rPr lang="ru-RU" dirty="0" smtClean="0"/>
              <a:t>  </a:t>
            </a:r>
            <a:r>
              <a:rPr lang="ru-RU" sz="2600" dirty="0" smtClean="0"/>
              <a:t>В  жизни каждого  из нас рано или поздно наступает время перемен. Однако  по разным причинам не все к ним оказываются готовыми. Отношение к переменам в личной и общественной жизни у каждого человека свое. Есть люди, которые негативно относятся к каким бы то ни было изменениям, так как испытывают страх перед всем новым, неизвестным. Зачастую боязнь перемен связана с тем, что человек привыкает к тому образу жизни, который из года в год не меняет, поэтому ему страшно от мысли о том, что это привычное течение жизни может нарушиться. </a:t>
            </a:r>
          </a:p>
          <a:p>
            <a:pPr algn="just" fontAlgn="base">
              <a:buNone/>
            </a:pPr>
            <a:r>
              <a:rPr lang="ru-RU" sz="2600" dirty="0" smtClean="0"/>
              <a:t>        Я думаю, что абсолютное большинство людей относится к переменам достаточно настороженно. И это закономерно. Булат Окуджава как-то верно заметил, что «все хотят перемен, но боятся, как бы чего ни случилось». Почему так происходит? Да просто любое изменение в жизни человека может стать выходом из зоны его комфорта. </a:t>
            </a:r>
          </a:p>
          <a:p>
            <a:pPr algn="just" fontAlgn="base">
              <a:buNone/>
            </a:pPr>
            <a:r>
              <a:rPr lang="ru-RU" sz="2600" dirty="0" smtClean="0"/>
              <a:t>           Именно о таком человеке, не способном приспособиться к  условиям, противоречащим его натуре, говорит в своем произведении «Человек в футляре» А.П.Чехов. Беликов - тот самый "футлярный" персонаж, который </a:t>
            </a:r>
            <a:r>
              <a:rPr lang="ru-RU" sz="2600" i="1" dirty="0" smtClean="0"/>
              <a:t>противился всему новому, всего боялся</a:t>
            </a:r>
            <a:r>
              <a:rPr lang="ru-RU" sz="2600" dirty="0" smtClean="0"/>
              <a:t>, а главное - упускал возможность ж</a:t>
            </a:r>
            <a:r>
              <a:rPr lang="ru-RU" sz="2600" b="1" dirty="0" smtClean="0"/>
              <a:t>ить по-настоящему</a:t>
            </a:r>
            <a:r>
              <a:rPr lang="ru-RU" sz="2600" dirty="0" smtClean="0"/>
              <a:t>, а не просто избегать неприятностей, бубня себе под нос </a:t>
            </a:r>
            <a:r>
              <a:rPr lang="ru-RU" sz="2600" i="1" dirty="0" smtClean="0"/>
              <a:t>"как бы чего не вышло".</a:t>
            </a:r>
            <a:r>
              <a:rPr lang="ru-RU" sz="2600" dirty="0" smtClean="0"/>
              <a:t> Он постоянно колеблется и боится мира, в котором живет. Этим страхом объясняется его манера все время ходить в пальто, даже когда жарко. Он выглядел и вел себя настолько нелепо и чопорно, что окружающие невольно жалели его и даже хотели помочь ему наладить личную жизнь с коллегой Варенькой. Веселая и непосредственная женщина могла бы изменить ханжу Беликова, если бы он смог преодолеть свои вечные опасения. </a:t>
            </a:r>
            <a:endParaRPr lang="ru-RU" sz="2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239786"/>
          </a:xfrm>
        </p:spPr>
        <p:txBody>
          <a:bodyPr>
            <a:normAutofit fontScale="90000"/>
          </a:bodyPr>
          <a:lstStyle/>
          <a:p>
            <a:endParaRPr lang="ru-RU" dirty="0"/>
          </a:p>
        </p:txBody>
      </p:sp>
      <p:sp>
        <p:nvSpPr>
          <p:cNvPr id="3" name="Содержимое 2"/>
          <p:cNvSpPr>
            <a:spLocks noGrp="1"/>
          </p:cNvSpPr>
          <p:nvPr>
            <p:ph idx="1"/>
          </p:nvPr>
        </p:nvSpPr>
        <p:spPr>
          <a:xfrm>
            <a:off x="309488" y="182880"/>
            <a:ext cx="11648049" cy="6414868"/>
          </a:xfrm>
        </p:spPr>
        <p:txBody>
          <a:bodyPr>
            <a:noAutofit/>
          </a:bodyPr>
          <a:lstStyle/>
          <a:p>
            <a:pPr algn="just" fontAlgn="base">
              <a:buNone/>
            </a:pPr>
            <a:r>
              <a:rPr lang="ru-RU" sz="2000" b="1" dirty="0" smtClean="0"/>
              <a:t>    </a:t>
            </a:r>
            <a:r>
              <a:rPr lang="ru-RU" sz="2000" dirty="0" smtClean="0"/>
              <a:t>Но мужчина вновь спасовал: когда он увидел девушку на велосипеде, он так опешил от ее «вызывающего» поведения, что пошел жаловаться ее брату. Он, конечно, спустил ворчуна с лестницы, а Варя от души посмеялась. Этот излишний консерватизм, тотальное неприятие чужого мнения и в то же время поглощающий страх перед всем новым держали героя всю жизнь  в состоянии тревоги и ожидания подвоха от окружающих. В финале чеховского  рассказа  несчастный герой Беликов  умер.</a:t>
            </a:r>
            <a:br>
              <a:rPr lang="ru-RU" sz="2000" dirty="0" smtClean="0"/>
            </a:br>
            <a:r>
              <a:rPr lang="ru-RU" sz="2000" dirty="0" smtClean="0"/>
              <a:t>         В романе И.А. Гончарова «Обломов» показано отношение центрального персонажа Ильи Ильича Обломова к переменам. По собственному опыту герой знает о том, что такое светское общество, что такое служба, но ни то, ни другое не привлекает Обломова. Он выбирает тихую, спокойную жизнь. Герой не хочет отказываться от привычного образа жизни, он не хочет выходить из так называемой «зоны комфорта», нахождение в которой для Обломова и является счастьем. Описывая детство главного героя, И.А. Гончаров показывает, что Обломов с раннего возраста отрицательно относился к переменам, для него все перемены связаны с душевными потрясениями, вызывающими дискомфорт. Илью Ильича полностью устраивает его жизнь, несмотря на то что окружающие люди, включая и его друга </a:t>
            </a:r>
            <a:r>
              <a:rPr lang="ru-RU" sz="2000" dirty="0" err="1" smtClean="0"/>
              <a:t>Штольца</a:t>
            </a:r>
            <a:r>
              <a:rPr lang="ru-RU" sz="2000" dirty="0" smtClean="0"/>
              <a:t>, и его возлюбленную</a:t>
            </a:r>
            <a:r>
              <a:rPr lang="ru-RU" sz="2000" dirty="0" smtClean="0">
                <a:solidFill>
                  <a:schemeClr val="tx1">
                    <a:lumMod val="95000"/>
                    <a:lumOff val="5000"/>
                  </a:schemeClr>
                </a:solidFill>
              </a:rPr>
              <a:t> </a:t>
            </a:r>
            <a:r>
              <a:rPr lang="ru-RU" sz="2000" u="sng" dirty="0" smtClean="0">
                <a:hlinkClick r:id="rId2" tooltip="Образ Ольги Ильинской в романе Гончарова "/>
              </a:rPr>
              <a:t>Ольгу Ильинскую</a:t>
            </a:r>
            <a:r>
              <a:rPr lang="ru-RU" sz="2000" dirty="0" smtClean="0"/>
              <a:t>, не поддерживают его образ жизни. Обломов страшится перемен, потому что его пугает мысль о том, что ему придется жить той жизнью, которая не будет приносить ему никакого удовольствия. Предприняв попытки изменить себя ради Ольги Ильинской и поняв, что новая жизнь не приносит ему никакого счастья, Обломов вернулся к  привычному для него образу жизни. Итог его  тоже трагичен. Он умирает в расцвете лет.</a:t>
            </a:r>
            <a:br>
              <a:rPr lang="ru-RU" sz="2000" dirty="0" smtClean="0"/>
            </a:br>
            <a:r>
              <a:rPr lang="ru-RU" sz="2000" dirty="0" smtClean="0"/>
              <a:t>          Итак, люди боятся не </a:t>
            </a:r>
            <a:r>
              <a:rPr lang="ru-RU" sz="2000" smtClean="0"/>
              <a:t>только масштабных, </a:t>
            </a:r>
            <a:r>
              <a:rPr lang="ru-RU" sz="2000" dirty="0" smtClean="0"/>
              <a:t>но и незначительных перемен по разным причинам. Кто-то считает, что они сулят хаос и разруху, а кто-то не готов к ним просто в силу своего характера. Хочется вспомнить слова Станислава </a:t>
            </a:r>
            <a:r>
              <a:rPr lang="ru-RU" sz="2000" dirty="0" err="1" smtClean="0"/>
              <a:t>Лема</a:t>
            </a:r>
            <a:r>
              <a:rPr lang="ru-RU" sz="2000" dirty="0" smtClean="0"/>
              <a:t>: «Мир нужно изменять, иначе он неконтролируемым образом начнет изменять нас самих». </a:t>
            </a:r>
          </a:p>
          <a:p>
            <a:pPr algn="just"/>
            <a:r>
              <a:rPr lang="ru-RU" sz="2000" dirty="0" smtClean="0"/>
              <a:t> </a:t>
            </a:r>
          </a:p>
          <a:p>
            <a:pPr algn="just"/>
            <a:endParaRPr lang="ru-RU"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90536" y="3685735"/>
            <a:ext cx="7189975" cy="2638865"/>
          </a:xfrm>
          <a:prstGeom prst="rect">
            <a:avLst/>
          </a:prstGeom>
        </p:spPr>
      </p:pic>
    </p:spTree>
    <p:extLst>
      <p:ext uri="{BB962C8B-B14F-4D97-AF65-F5344CB8AC3E}">
        <p14:creationId xmlns:p14="http://schemas.microsoft.com/office/powerpoint/2010/main" xmlns="" val="226087028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429</TotalTime>
  <Words>562</Words>
  <Application>Microsoft Office PowerPoint</Application>
  <PresentationFormat>Произвольный</PresentationFormat>
  <Paragraphs>48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       Итоговое сочинение – 2020. Направление «Время перемен»   Учитель русского языка и литературы МКОУ СОШ № 14 имени В.И. Муравленко                                                  Полевик Светлана Валерьевна  </vt:lpstr>
      <vt:lpstr>Аспекты направления «Время перемен»</vt:lpstr>
      <vt:lpstr>Примерные темы по направлению «Время перемен»</vt:lpstr>
      <vt:lpstr>Список произведений  по направлению «Время перемен»</vt:lpstr>
      <vt:lpstr> Цитаты и афоризмы по направлению «Время перемен» </vt:lpstr>
      <vt:lpstr> ПРИМЕР СОЧИНЕНИЯ на тему «Почему люди боятся перемен?» </vt:lpstr>
      <vt:lpstr>Слайд 7</vt:lpstr>
      <vt:lpstr>Слайд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dc:creator>
  <cp:lastModifiedBy>Светлана</cp:lastModifiedBy>
  <cp:revision>178</cp:revision>
  <dcterms:created xsi:type="dcterms:W3CDTF">2020-08-29T07:15:19Z</dcterms:created>
  <dcterms:modified xsi:type="dcterms:W3CDTF">2020-10-21T06:52:50Z</dcterms:modified>
</cp:coreProperties>
</file>